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7" r:id="rId2"/>
    <p:sldId id="265"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039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35651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983832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262701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234294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108652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402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7259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68432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025284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4/19/2023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525946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4/19/2023</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4239702795"/>
      </p:ext>
    </p:extLst>
  </p:cSld>
  <p:clrMap bg1="dk1" tx1="lt1" bg2="dk2" tx2="lt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2" r:id="rId6"/>
    <p:sldLayoutId id="2147483738" r:id="rId7"/>
    <p:sldLayoutId id="2147483739" r:id="rId8"/>
    <p:sldLayoutId id="2147483740" r:id="rId9"/>
    <p:sldLayoutId id="2147483741" r:id="rId10"/>
    <p:sldLayoutId id="2147483743"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twork Technology Background">
            <a:extLst>
              <a:ext uri="{FF2B5EF4-FFF2-40B4-BE49-F238E27FC236}">
                <a16:creationId xmlns:a16="http://schemas.microsoft.com/office/drawing/2014/main" id="{800B436E-773D-6E48-4455-14FE69EE5B44}"/>
              </a:ext>
            </a:extLst>
          </p:cNvPr>
          <p:cNvPicPr>
            <a:picLocks noChangeAspect="1"/>
          </p:cNvPicPr>
          <p:nvPr/>
        </p:nvPicPr>
        <p:blipFill rotWithShape="1">
          <a:blip r:embed="rId2">
            <a:alphaModFix amt="50000"/>
          </a:blip>
          <a:srcRect b="3434"/>
          <a:stretch/>
        </p:blipFill>
        <p:spPr>
          <a:xfrm>
            <a:off x="21" y="-1"/>
            <a:ext cx="12191979" cy="6857989"/>
          </a:xfrm>
          <a:prstGeom prst="rect">
            <a:avLst/>
          </a:prstGeom>
        </p:spPr>
      </p:pic>
      <p:pic>
        <p:nvPicPr>
          <p:cNvPr id="5" name="Picture 4" descr="Image result for lpu logo">
            <a:extLst>
              <a:ext uri="{FF2B5EF4-FFF2-40B4-BE49-F238E27FC236}">
                <a16:creationId xmlns:a16="http://schemas.microsoft.com/office/drawing/2014/main" id="{9C7503B4-D6FE-D5CF-7BA7-DD839047978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46011" y="326316"/>
            <a:ext cx="3256138" cy="1812758"/>
          </a:xfrm>
          <a:prstGeom prst="rect">
            <a:avLst/>
          </a:prstGeom>
          <a:noFill/>
          <a:ln>
            <a:noFill/>
          </a:ln>
        </p:spPr>
      </p:pic>
      <p:sp>
        <p:nvSpPr>
          <p:cNvPr id="7" name="TextBox 6">
            <a:extLst>
              <a:ext uri="{FF2B5EF4-FFF2-40B4-BE49-F238E27FC236}">
                <a16:creationId xmlns:a16="http://schemas.microsoft.com/office/drawing/2014/main" id="{CF285D1A-A781-0FBE-CF75-06B2D397E1E0}"/>
              </a:ext>
            </a:extLst>
          </p:cNvPr>
          <p:cNvSpPr txBox="1"/>
          <p:nvPr/>
        </p:nvSpPr>
        <p:spPr>
          <a:xfrm>
            <a:off x="2721484" y="2027225"/>
            <a:ext cx="6096000" cy="1290097"/>
          </a:xfrm>
          <a:prstGeom prst="rect">
            <a:avLst/>
          </a:prstGeom>
          <a:noFill/>
        </p:spPr>
        <p:txBody>
          <a:bodyPr wrap="square">
            <a:spAutoFit/>
          </a:bodyPr>
          <a:lstStyle/>
          <a:p>
            <a:pPr algn="just">
              <a:lnSpc>
                <a:spcPct val="107000"/>
              </a:lnSpc>
              <a:spcAft>
                <a:spcPts val="800"/>
              </a:spcAft>
            </a:pPr>
            <a:r>
              <a:rPr lang="en-IN" sz="1400" dirty="0">
                <a:effectLst/>
                <a:latin typeface="Calibri" panose="020F0502020204030204" pitchFamily="34" charset="0"/>
                <a:ea typeface="Calibri" panose="020F0502020204030204" pitchFamily="34" charset="0"/>
                <a:cs typeface="Mangal" panose="02040503050203030202" pitchFamily="18" charset="0"/>
              </a:rPr>
              <a:t> </a:t>
            </a:r>
          </a:p>
          <a:p>
            <a:pPr marL="457200" algn="ctr">
              <a:lnSpc>
                <a:spcPct val="115000"/>
              </a:lnSpc>
            </a:pPr>
            <a:r>
              <a:rPr lang="en-US" sz="1800" b="1" u="sng" dirty="0">
                <a:effectLst/>
                <a:latin typeface="Times New Roman" panose="02020603050405020304" pitchFamily="18" charset="0"/>
                <a:ea typeface="Calibri" panose="020F0502020204030204" pitchFamily="34" charset="0"/>
                <a:cs typeface="Mangal" panose="02040503050203030202" pitchFamily="18" charset="0"/>
              </a:rPr>
              <a:t>Project Report on</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457200" algn="ctr">
              <a:lnSpc>
                <a:spcPct val="115000"/>
              </a:lnSpc>
            </a:pPr>
            <a:r>
              <a:rPr lang="en-US" sz="1400" dirty="0">
                <a:effectLst/>
                <a:latin typeface="Times New Roman" panose="02020603050405020304" pitchFamily="18" charset="0"/>
                <a:ea typeface="Calibri" panose="020F0502020204030204" pitchFamily="34" charset="0"/>
                <a:cs typeface="Mangal" panose="02040503050203030202" pitchFamily="18" charset="0"/>
              </a:rPr>
              <a:t>      </a:t>
            </a:r>
            <a:r>
              <a:rPr lang="en-US" sz="1600" dirty="0">
                <a:effectLst/>
                <a:latin typeface="Times New Roman" panose="02020603050405020304" pitchFamily="18" charset="0"/>
                <a:ea typeface="Calibri" panose="020F0502020204030204" pitchFamily="34" charset="0"/>
                <a:cs typeface="Mangal" panose="02040503050203030202" pitchFamily="18" charset="0"/>
              </a:rPr>
              <a:t>AI in HEALTHCARE (Diagnosis and Treatment Application)</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457200" algn="ctr">
              <a:lnSpc>
                <a:spcPct val="115000"/>
              </a:lnSpc>
              <a:spcAft>
                <a:spcPts val="1000"/>
              </a:spcAft>
            </a:pPr>
            <a:r>
              <a:rPr lang="en-US" sz="1600" dirty="0">
                <a:effectLst/>
                <a:latin typeface="Times New Roman" panose="02020603050405020304" pitchFamily="18" charset="0"/>
                <a:ea typeface="Calibri" panose="020F0502020204030204" pitchFamily="34" charset="0"/>
                <a:cs typeface="Mangal" panose="02040503050203030202" pitchFamily="18" charset="0"/>
              </a:rPr>
              <a:t>(HEART-RISK CALCULATOR)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8" name="TextBox 7">
            <a:extLst>
              <a:ext uri="{FF2B5EF4-FFF2-40B4-BE49-F238E27FC236}">
                <a16:creationId xmlns:a16="http://schemas.microsoft.com/office/drawing/2014/main" id="{52F9E436-3E7E-58F2-F10A-55B986E9ACBF}"/>
              </a:ext>
            </a:extLst>
          </p:cNvPr>
          <p:cNvSpPr txBox="1"/>
          <p:nvPr/>
        </p:nvSpPr>
        <p:spPr>
          <a:xfrm>
            <a:off x="2216800" y="3428994"/>
            <a:ext cx="9577137" cy="3771545"/>
          </a:xfrm>
          <a:prstGeom prst="rect">
            <a:avLst/>
          </a:prstGeom>
          <a:noFill/>
        </p:spPr>
        <p:txBody>
          <a:bodyPr wrap="square">
            <a:spAutoFit/>
          </a:bodyPr>
          <a:lstStyle/>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NAME                                            -           </a:t>
            </a:r>
            <a:r>
              <a:rPr lang="en-IN" sz="1800" b="1" dirty="0">
                <a:effectLst/>
                <a:latin typeface="Times New Roman" panose="02020603050405020304" pitchFamily="18" charset="0"/>
                <a:ea typeface="Calibri" panose="020F0502020204030204" pitchFamily="34" charset="0"/>
                <a:cs typeface="Mangal" panose="02040503050203030202" pitchFamily="18" charset="0"/>
              </a:rPr>
              <a:t> </a:t>
            </a:r>
            <a:r>
              <a:rPr lang="en-IN" sz="1800" dirty="0">
                <a:effectLst/>
                <a:latin typeface="Times New Roman" panose="02020603050405020304" pitchFamily="18" charset="0"/>
                <a:ea typeface="Calibri" panose="020F0502020204030204" pitchFamily="34" charset="0"/>
                <a:cs typeface="Mangal" panose="02040503050203030202" pitchFamily="18" charset="0"/>
              </a:rPr>
              <a:t>MOHAMMED FAIZAN &amp; SUJOY DAS</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SECTION                                       -            K21QT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REGISTRATION NO                    </a:t>
            </a:r>
            <a:r>
              <a:rPr lang="en-IN" sz="1800">
                <a:effectLst/>
                <a:latin typeface="Times New Roman" panose="02020603050405020304" pitchFamily="18" charset="0"/>
                <a:ea typeface="Calibri" panose="020F0502020204030204" pitchFamily="34" charset="0"/>
                <a:cs typeface="Mangal" panose="02040503050203030202" pitchFamily="18" charset="0"/>
              </a:rPr>
              <a:t>-            12115149,12116211</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SUBJECT                                       -            INT </a:t>
            </a:r>
            <a:r>
              <a:rPr lang="en-IN" dirty="0">
                <a:latin typeface="Times New Roman" panose="02020603050405020304" pitchFamily="18" charset="0"/>
                <a:ea typeface="Calibri" panose="020F0502020204030204" pitchFamily="34" charset="0"/>
                <a:cs typeface="Mangal" panose="02040503050203030202" pitchFamily="18" charset="0"/>
              </a:rPr>
              <a:t>404</a:t>
            </a:r>
            <a:r>
              <a:rPr lang="en-IN" sz="1800" dirty="0">
                <a:effectLst/>
                <a:latin typeface="Times New Roman" panose="02020603050405020304" pitchFamily="18" charset="0"/>
                <a:ea typeface="Calibri" panose="020F0502020204030204" pitchFamily="34" charset="0"/>
                <a:cs typeface="Mangal" panose="02040503050203030202" pitchFamily="18" charset="0"/>
              </a:rPr>
              <a:t> (</a:t>
            </a:r>
            <a:r>
              <a:rPr lang="en-IN" dirty="0">
                <a:latin typeface="Times New Roman" panose="02020603050405020304" pitchFamily="18" charset="0"/>
                <a:ea typeface="Calibri" panose="020F0502020204030204" pitchFamily="34" charset="0"/>
                <a:cs typeface="Mangal" panose="02040503050203030202" pitchFamily="18" charset="0"/>
              </a:rPr>
              <a:t>AI</a:t>
            </a:r>
            <a:r>
              <a:rPr lang="en-IN" sz="1800" dirty="0">
                <a:effectLst/>
                <a:latin typeface="Times New Roman" panose="02020603050405020304" pitchFamily="18" charset="0"/>
                <a:ea typeface="Calibri" panose="020F0502020204030204" pitchFamily="34" charset="0"/>
                <a:cs typeface="Mangal" panose="02040503050203030202" pitchFamily="18" charset="0"/>
              </a:rPr>
              <a:t>)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PROJECT REPORT TOPIC          -             HEART RISK CALCULATOR</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SUBJECT TEACHER                   -             AKSHARA RANA MAM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COLLEGE                                     -             LOVELY PROFESSIONAL UNIVERSITY</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400" dirty="0">
                <a:effectLst/>
                <a:latin typeface="Calibri" panose="020F0502020204030204" pitchFamily="34" charset="0"/>
                <a:ea typeface="Calibri" panose="020F0502020204030204" pitchFamily="34" charset="0"/>
                <a:cs typeface="Mangal" panose="02040503050203030202" pitchFamily="18" charset="0"/>
              </a:rPr>
              <a:t> </a:t>
            </a:r>
          </a:p>
          <a:p>
            <a:pPr algn="just">
              <a:lnSpc>
                <a:spcPct val="107000"/>
              </a:lnSpc>
              <a:spcAft>
                <a:spcPts val="800"/>
              </a:spcAft>
            </a:pPr>
            <a:r>
              <a:rPr lang="en-IN" sz="1400" dirty="0">
                <a:effectLst/>
                <a:latin typeface="Calibri" panose="020F0502020204030204" pitchFamily="34" charset="0"/>
                <a:ea typeface="Calibri" panose="020F0502020204030204" pitchFamily="34" charset="0"/>
                <a:cs typeface="Mangal" panose="02040503050203030202" pitchFamily="18" charset="0"/>
              </a:rPr>
              <a:t> </a:t>
            </a:r>
          </a:p>
          <a:p>
            <a:pPr algn="just">
              <a:lnSpc>
                <a:spcPct val="107000"/>
              </a:lnSpc>
              <a:spcAft>
                <a:spcPts val="800"/>
              </a:spcAft>
            </a:pPr>
            <a:r>
              <a:rPr lang="en-IN" sz="1400" dirty="0">
                <a:effectLst/>
                <a:latin typeface="Calibri" panose="020F0502020204030204" pitchFamily="34" charset="0"/>
                <a:ea typeface="Calibri" panose="020F0502020204030204" pitchFamily="34" charset="0"/>
                <a:cs typeface="Mangal" panose="02040503050203030202" pitchFamily="18" charset="0"/>
              </a:rPr>
              <a:t> </a:t>
            </a:r>
          </a:p>
        </p:txBody>
      </p:sp>
    </p:spTree>
    <p:extLst>
      <p:ext uri="{BB962C8B-B14F-4D97-AF65-F5344CB8AC3E}">
        <p14:creationId xmlns:p14="http://schemas.microsoft.com/office/powerpoint/2010/main" val="3606209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0"/>
            <a:ext cx="12191979" cy="6857989"/>
          </a:xfrm>
          <a:prstGeom prst="rect">
            <a:avLst/>
          </a:prstGeom>
        </p:spPr>
      </p:pic>
      <p:sp>
        <p:nvSpPr>
          <p:cNvPr id="5" name="TextBox 4">
            <a:extLst>
              <a:ext uri="{FF2B5EF4-FFF2-40B4-BE49-F238E27FC236}">
                <a16:creationId xmlns:a16="http://schemas.microsoft.com/office/drawing/2014/main" id="{0F6AB045-9679-8069-397A-49CDDF4FD288}"/>
              </a:ext>
            </a:extLst>
          </p:cNvPr>
          <p:cNvSpPr txBox="1"/>
          <p:nvPr/>
        </p:nvSpPr>
        <p:spPr>
          <a:xfrm>
            <a:off x="304682" y="993437"/>
            <a:ext cx="6172200" cy="6155531"/>
          </a:xfrm>
          <a:prstGeom prst="rect">
            <a:avLst/>
          </a:prstGeom>
          <a:noFill/>
        </p:spPr>
        <p:txBody>
          <a:bodyPr wrap="square">
            <a:spAutoFit/>
          </a:bodyPr>
          <a:lstStyle/>
          <a:p>
            <a:endParaRPr lang="en-US" dirty="0"/>
          </a:p>
          <a:p>
            <a:r>
              <a:rPr lang="en-US" sz="2000" dirty="0"/>
              <a:t>•Artificial Intelligence </a:t>
            </a:r>
            <a:r>
              <a:rPr lang="en-US" sz="2000" b="0" i="0" dirty="0">
                <a:solidFill>
                  <a:srgbClr val="D1D5DB"/>
                </a:solidFill>
                <a:effectLst/>
              </a:rPr>
              <a:t>(AI) is an interdisciplinary field </a:t>
            </a:r>
            <a:endParaRPr lang="en-US" sz="2000" dirty="0"/>
          </a:p>
          <a:p>
            <a:r>
              <a:rPr lang="en-US" sz="2000" dirty="0"/>
              <a:t>of computer science </a:t>
            </a:r>
            <a:r>
              <a:rPr lang="en-US" sz="2000" b="0" i="0" dirty="0">
                <a:solidFill>
                  <a:srgbClr val="D1D5DB"/>
                </a:solidFill>
                <a:effectLst/>
              </a:rPr>
              <a:t>that deals with the creation of intelligent machines that can perform tasks that </a:t>
            </a:r>
            <a:endParaRPr lang="en-US" sz="2000" dirty="0"/>
          </a:p>
          <a:p>
            <a:r>
              <a:rPr lang="en-US" sz="2000" b="0" i="0" dirty="0">
                <a:solidFill>
                  <a:srgbClr val="D1D5DB"/>
                </a:solidFill>
                <a:effectLst/>
              </a:rPr>
              <a:t>usually require human intelligence, such as learning, problem solving, perception, and natural language processing.</a:t>
            </a:r>
          </a:p>
          <a:p>
            <a:endParaRPr lang="en-US" sz="2000" dirty="0"/>
          </a:p>
          <a:p>
            <a:r>
              <a:rPr lang="en-US" sz="2000" dirty="0"/>
              <a:t>•It focuses on training AI machines to </a:t>
            </a:r>
            <a:r>
              <a:rPr lang="en-US" sz="2000" b="0" i="0" dirty="0">
                <a:solidFill>
                  <a:srgbClr val="D1D5DB"/>
                </a:solidFill>
                <a:effectLst/>
              </a:rPr>
              <a:t>analyze data and identify patterns to create models that can make predictions or decisions. Machine learning, deep learning, and neural networks are some of the most widely used techniques in AI. </a:t>
            </a:r>
            <a:endParaRPr lang="en-US" sz="2000" dirty="0"/>
          </a:p>
          <a:p>
            <a:endParaRPr lang="en-US" sz="2000" dirty="0"/>
          </a:p>
          <a:p>
            <a:r>
              <a:rPr lang="en-US" sz="2000" dirty="0"/>
              <a:t>•</a:t>
            </a:r>
            <a:r>
              <a:rPr lang="en-US" sz="2000" b="0" i="0" dirty="0">
                <a:solidFill>
                  <a:srgbClr val="D1D5DB"/>
                </a:solidFill>
                <a:effectLst/>
              </a:rPr>
              <a:t>AI applications are used in various fields, such as healthcare, finance, transportation, and education, and have the potential to transform society and bring about significant changes in the future.</a:t>
            </a:r>
            <a:endParaRPr lang="en-IN" sz="2000" dirty="0"/>
          </a:p>
          <a:p>
            <a:endParaRPr lang="en-US" dirty="0"/>
          </a:p>
          <a:p>
            <a:pPr marL="285750" indent="-285750">
              <a:buFont typeface="Arial" panose="020B0604020202020204" pitchFamily="34" charset="0"/>
              <a:buChar char="•"/>
            </a:pPr>
            <a:endParaRPr lang="en-IN" dirty="0"/>
          </a:p>
        </p:txBody>
      </p:sp>
      <p:pic>
        <p:nvPicPr>
          <p:cNvPr id="10" name="Picture 9" descr="A person in a garment&#10;&#10;Description automatically generated with low confidence">
            <a:extLst>
              <a:ext uri="{FF2B5EF4-FFF2-40B4-BE49-F238E27FC236}">
                <a16:creationId xmlns:a16="http://schemas.microsoft.com/office/drawing/2014/main" id="{2529E385-38B0-28D7-3B32-8C17892359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8918" y="1318557"/>
            <a:ext cx="4339137" cy="5036290"/>
          </a:xfrm>
          <a:prstGeom prst="rect">
            <a:avLst/>
          </a:prstGeom>
        </p:spPr>
      </p:pic>
      <p:sp>
        <p:nvSpPr>
          <p:cNvPr id="14" name="TextBox 13">
            <a:extLst>
              <a:ext uri="{FF2B5EF4-FFF2-40B4-BE49-F238E27FC236}">
                <a16:creationId xmlns:a16="http://schemas.microsoft.com/office/drawing/2014/main" id="{55E508B0-A35C-5ECF-7316-88CCF27FCE8C}"/>
              </a:ext>
            </a:extLst>
          </p:cNvPr>
          <p:cNvSpPr txBox="1"/>
          <p:nvPr/>
        </p:nvSpPr>
        <p:spPr>
          <a:xfrm>
            <a:off x="304682" y="440848"/>
            <a:ext cx="6177280" cy="523220"/>
          </a:xfrm>
          <a:prstGeom prst="rect">
            <a:avLst/>
          </a:prstGeom>
          <a:noFill/>
        </p:spPr>
        <p:txBody>
          <a:bodyPr wrap="square">
            <a:spAutoFit/>
          </a:bodyPr>
          <a:lstStyle/>
          <a:p>
            <a:r>
              <a:rPr lang="en-US" sz="2800" b="1" dirty="0"/>
              <a:t>Introduction to Artificial Intelligence</a:t>
            </a:r>
          </a:p>
        </p:txBody>
      </p:sp>
    </p:spTree>
    <p:extLst>
      <p:ext uri="{BB962C8B-B14F-4D97-AF65-F5344CB8AC3E}">
        <p14:creationId xmlns:p14="http://schemas.microsoft.com/office/powerpoint/2010/main" val="730628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twork Technology Background">
            <a:extLst>
              <a:ext uri="{FF2B5EF4-FFF2-40B4-BE49-F238E27FC236}">
                <a16:creationId xmlns:a16="http://schemas.microsoft.com/office/drawing/2014/main" id="{C55B0EA1-A5BD-0266-3C35-8416A0E8C0C8}"/>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5" name="TextBox 4">
            <a:extLst>
              <a:ext uri="{FF2B5EF4-FFF2-40B4-BE49-F238E27FC236}">
                <a16:creationId xmlns:a16="http://schemas.microsoft.com/office/drawing/2014/main" id="{68592F40-2534-86C4-0BD9-046833E9FA1F}"/>
              </a:ext>
            </a:extLst>
          </p:cNvPr>
          <p:cNvSpPr txBox="1"/>
          <p:nvPr/>
        </p:nvSpPr>
        <p:spPr>
          <a:xfrm>
            <a:off x="778423" y="1164191"/>
            <a:ext cx="7777176" cy="963725"/>
          </a:xfrm>
          <a:prstGeom prst="rect">
            <a:avLst/>
          </a:prstGeom>
          <a:noFill/>
        </p:spPr>
        <p:txBody>
          <a:bodyPr wrap="square">
            <a:spAutoFit/>
          </a:bodyPr>
          <a:lstStyle/>
          <a:p>
            <a:pPr>
              <a:lnSpc>
                <a:spcPct val="107000"/>
              </a:lnSpc>
              <a:spcAft>
                <a:spcPts val="800"/>
              </a:spcAft>
            </a:pPr>
            <a:r>
              <a:rPr lang="en-IN" sz="2800" b="1" dirty="0">
                <a:effectLst/>
                <a:latin typeface="Times New Roman" panose="02020603050405020304" pitchFamily="18" charset="0"/>
                <a:ea typeface="Calibri" panose="020F0502020204030204" pitchFamily="34" charset="0"/>
                <a:cs typeface="Mangal" panose="02040503050203030202" pitchFamily="18" charset="0"/>
              </a:rPr>
              <a:t>INTRODUCTION</a:t>
            </a:r>
            <a:endParaRPr lang="en-IN" sz="2800" dirty="0">
              <a:effectLst/>
              <a:latin typeface="Calibri" panose="020F0502020204030204" pitchFamily="34" charset="0"/>
              <a:ea typeface="Calibri" panose="020F0502020204030204" pitchFamily="34" charset="0"/>
              <a:cs typeface="Mangal" panose="02040503050203030202" pitchFamily="18" charset="0"/>
            </a:endParaRPr>
          </a:p>
          <a:p>
            <a:r>
              <a:rPr lang="en-IN" sz="2000" b="1" u="none" strike="noStrike" dirty="0">
                <a:effectLst/>
                <a:latin typeface="Times New Roman" panose="02020603050405020304" pitchFamily="18" charset="0"/>
                <a:ea typeface="Calibri" panose="020F0502020204030204" pitchFamily="34" charset="0"/>
                <a:cs typeface="Mangal" panose="02040503050203030202" pitchFamily="18" charset="0"/>
              </a:rPr>
              <a:t> </a:t>
            </a:r>
            <a:endParaRPr lang="en-IN" sz="16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6" name="TextBox 5">
            <a:extLst>
              <a:ext uri="{FF2B5EF4-FFF2-40B4-BE49-F238E27FC236}">
                <a16:creationId xmlns:a16="http://schemas.microsoft.com/office/drawing/2014/main" id="{EE2B602E-D507-5DB3-074B-D7362607FB6B}"/>
              </a:ext>
            </a:extLst>
          </p:cNvPr>
          <p:cNvSpPr txBox="1"/>
          <p:nvPr/>
        </p:nvSpPr>
        <p:spPr>
          <a:xfrm>
            <a:off x="778423" y="1997838"/>
            <a:ext cx="5398857" cy="3477875"/>
          </a:xfrm>
          <a:prstGeom prst="rect">
            <a:avLst/>
          </a:prstGeom>
          <a:noFill/>
        </p:spPr>
        <p:txBody>
          <a:bodyPr wrap="square">
            <a:spAutoFit/>
          </a:bodyPr>
          <a:lstStyle/>
          <a:p>
            <a:r>
              <a:rPr lang="en-US" sz="2200" dirty="0"/>
              <a:t>Artificial Intelligence (AI) has been making significant strides in healthcare, particularly in the area of heart disease. One of the most promising applications of AI in this field is the development of heart-risk calculators.</a:t>
            </a:r>
          </a:p>
          <a:p>
            <a:r>
              <a:rPr lang="en-US" sz="2200" dirty="0"/>
              <a:t>These calculators use machine learning algorithms to predict a patient's risk of developing heart disease based on various factors such as age, gender, blood pressure, cholesterol levels, and family history.</a:t>
            </a:r>
          </a:p>
        </p:txBody>
      </p:sp>
      <p:pic>
        <p:nvPicPr>
          <p:cNvPr id="17" name="Picture 16" descr="A picture containing reptile, turtle&#10;&#10;Description automatically generated">
            <a:extLst>
              <a:ext uri="{FF2B5EF4-FFF2-40B4-BE49-F238E27FC236}">
                <a16:creationId xmlns:a16="http://schemas.microsoft.com/office/drawing/2014/main" id="{5D06127A-E234-590E-F51D-2D32B8A057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0879" y="1467436"/>
            <a:ext cx="3712601" cy="4221177"/>
          </a:xfrm>
          <a:prstGeom prst="rect">
            <a:avLst/>
          </a:prstGeom>
        </p:spPr>
      </p:pic>
    </p:spTree>
    <p:extLst>
      <p:ext uri="{BB962C8B-B14F-4D97-AF65-F5344CB8AC3E}">
        <p14:creationId xmlns:p14="http://schemas.microsoft.com/office/powerpoint/2010/main" val="1127471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4" name="TextBox 3">
            <a:extLst>
              <a:ext uri="{FF2B5EF4-FFF2-40B4-BE49-F238E27FC236}">
                <a16:creationId xmlns:a16="http://schemas.microsoft.com/office/drawing/2014/main" id="{E0F869E7-9B4D-A363-304E-0B6191DB024B}"/>
              </a:ext>
            </a:extLst>
          </p:cNvPr>
          <p:cNvSpPr txBox="1"/>
          <p:nvPr/>
        </p:nvSpPr>
        <p:spPr>
          <a:xfrm>
            <a:off x="740590" y="1570958"/>
            <a:ext cx="6005650" cy="4493538"/>
          </a:xfrm>
          <a:prstGeom prst="rect">
            <a:avLst/>
          </a:prstGeom>
          <a:noFill/>
        </p:spPr>
        <p:txBody>
          <a:bodyPr wrap="square">
            <a:spAutoFit/>
          </a:bodyPr>
          <a:lstStyle/>
          <a:p>
            <a:r>
              <a:rPr lang="en-US" sz="2200" dirty="0"/>
              <a:t>Accurate risk assessment is crucial in preventing heart disease, which is the leading cause of death worldwide. Traditional methods of risk assessment rely on statistical models that may not take into account all relevant factors or may be too general to provide personalized predictions.</a:t>
            </a:r>
          </a:p>
          <a:p>
            <a:r>
              <a:rPr lang="en-US" sz="2200" dirty="0"/>
              <a:t>AI-powered heart-risk calculators, on the other hand, can analyze vast amounts of data and identify patterns that may not be apparent to humans. This can result in more accurate risk assessments and personalized prevention strategies.</a:t>
            </a:r>
          </a:p>
        </p:txBody>
      </p:sp>
      <p:sp>
        <p:nvSpPr>
          <p:cNvPr id="6" name="TextBox 5">
            <a:extLst>
              <a:ext uri="{FF2B5EF4-FFF2-40B4-BE49-F238E27FC236}">
                <a16:creationId xmlns:a16="http://schemas.microsoft.com/office/drawing/2014/main" id="{889F7561-2ED6-B106-6D8B-612614A5DBA6}"/>
              </a:ext>
            </a:extLst>
          </p:cNvPr>
          <p:cNvSpPr txBox="1"/>
          <p:nvPr/>
        </p:nvSpPr>
        <p:spPr>
          <a:xfrm>
            <a:off x="740590" y="657362"/>
            <a:ext cx="7194369"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The Need for Accurate Risk Assessment</a:t>
            </a:r>
          </a:p>
        </p:txBody>
      </p:sp>
      <p:pic>
        <p:nvPicPr>
          <p:cNvPr id="8" name="Picture 7" descr="A picture containing text&#10;&#10;Description automatically generated">
            <a:extLst>
              <a:ext uri="{FF2B5EF4-FFF2-40B4-BE49-F238E27FC236}">
                <a16:creationId xmlns:a16="http://schemas.microsoft.com/office/drawing/2014/main" id="{28426D25-1998-9B49-CCB6-FD68C5578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9005" y="1450866"/>
            <a:ext cx="4110325" cy="4613630"/>
          </a:xfrm>
          <a:prstGeom prst="rect">
            <a:avLst/>
          </a:prstGeom>
        </p:spPr>
      </p:pic>
    </p:spTree>
    <p:extLst>
      <p:ext uri="{BB962C8B-B14F-4D97-AF65-F5344CB8AC3E}">
        <p14:creationId xmlns:p14="http://schemas.microsoft.com/office/powerpoint/2010/main" val="139123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3" name="TextBox 2">
            <a:extLst>
              <a:ext uri="{FF2B5EF4-FFF2-40B4-BE49-F238E27FC236}">
                <a16:creationId xmlns:a16="http://schemas.microsoft.com/office/drawing/2014/main" id="{FCBC03E9-813B-54E2-D79D-7C45660E84C9}"/>
              </a:ext>
            </a:extLst>
          </p:cNvPr>
          <p:cNvSpPr txBox="1"/>
          <p:nvPr/>
        </p:nvSpPr>
        <p:spPr>
          <a:xfrm>
            <a:off x="718872" y="1857817"/>
            <a:ext cx="5509208" cy="3816429"/>
          </a:xfrm>
          <a:prstGeom prst="rect">
            <a:avLst/>
          </a:prstGeom>
          <a:noFill/>
        </p:spPr>
        <p:txBody>
          <a:bodyPr wrap="square">
            <a:spAutoFit/>
          </a:bodyPr>
          <a:lstStyle/>
          <a:p>
            <a:r>
              <a:rPr lang="en-US" sz="2200" dirty="0"/>
              <a:t>Developing accurate heart-risk calculators using AI poses several challenges. One of the main challenges is obtaining high-quality data that is representative of diverse populations.</a:t>
            </a:r>
          </a:p>
          <a:p>
            <a:r>
              <a:rPr lang="en-US" sz="2200" dirty="0"/>
              <a:t>Another challenge is ensuring that the algorithms used in the calculators are transparent and explainable so that clinicians and patients can understand how the risk scores are generated and make informed decisions based on them.</a:t>
            </a:r>
          </a:p>
        </p:txBody>
      </p:sp>
      <p:sp>
        <p:nvSpPr>
          <p:cNvPr id="5" name="TextBox 4">
            <a:extLst>
              <a:ext uri="{FF2B5EF4-FFF2-40B4-BE49-F238E27FC236}">
                <a16:creationId xmlns:a16="http://schemas.microsoft.com/office/drawing/2014/main" id="{E5DBAA51-F17B-DD7C-3A5B-70E78277B24D}"/>
              </a:ext>
            </a:extLst>
          </p:cNvPr>
          <p:cNvSpPr txBox="1"/>
          <p:nvPr/>
        </p:nvSpPr>
        <p:spPr>
          <a:xfrm>
            <a:off x="718872" y="737478"/>
            <a:ext cx="8405328"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Challenges in Developing Heart-Risk Calculators</a:t>
            </a:r>
          </a:p>
        </p:txBody>
      </p:sp>
      <p:pic>
        <p:nvPicPr>
          <p:cNvPr id="7" name="Picture 6" descr="Text&#10;&#10;Description automatically generated">
            <a:extLst>
              <a:ext uri="{FF2B5EF4-FFF2-40B4-BE49-F238E27FC236}">
                <a16:creationId xmlns:a16="http://schemas.microsoft.com/office/drawing/2014/main" id="{67D72AAD-49EE-4038-E258-7BF8998D7D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7400" y="1563727"/>
            <a:ext cx="3812581" cy="4295185"/>
          </a:xfrm>
          <a:prstGeom prst="rect">
            <a:avLst/>
          </a:prstGeom>
        </p:spPr>
      </p:pic>
    </p:spTree>
    <p:extLst>
      <p:ext uri="{BB962C8B-B14F-4D97-AF65-F5344CB8AC3E}">
        <p14:creationId xmlns:p14="http://schemas.microsoft.com/office/powerpoint/2010/main" val="1754777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3" name="TextBox 2">
            <a:extLst>
              <a:ext uri="{FF2B5EF4-FFF2-40B4-BE49-F238E27FC236}">
                <a16:creationId xmlns:a16="http://schemas.microsoft.com/office/drawing/2014/main" id="{9CE2B345-0C6F-2BC1-93D9-294C2A89D994}"/>
              </a:ext>
            </a:extLst>
          </p:cNvPr>
          <p:cNvSpPr txBox="1"/>
          <p:nvPr/>
        </p:nvSpPr>
        <p:spPr>
          <a:xfrm>
            <a:off x="858417" y="1643029"/>
            <a:ext cx="5552543" cy="3816429"/>
          </a:xfrm>
          <a:prstGeom prst="rect">
            <a:avLst/>
          </a:prstGeom>
          <a:noFill/>
        </p:spPr>
        <p:txBody>
          <a:bodyPr wrap="square">
            <a:spAutoFit/>
          </a:bodyPr>
          <a:lstStyle/>
          <a:p>
            <a:r>
              <a:rPr lang="en-US" sz="2200" dirty="0"/>
              <a:t>Despite the challenges, AI-powered heart-risk calculators offer several benefits. They can provide more accurate risk assessments than traditional methods, which can lead to earlier interventions and better outcomes for patients.</a:t>
            </a:r>
          </a:p>
          <a:p>
            <a:r>
              <a:rPr lang="en-US" sz="2200" dirty="0"/>
              <a:t>In addition, these calculators can help clinicians identify high-risk patients who may benefit from more intensive prevention strategies, such as lifestyle changes or medication.</a:t>
            </a:r>
          </a:p>
        </p:txBody>
      </p:sp>
      <p:sp>
        <p:nvSpPr>
          <p:cNvPr id="5" name="TextBox 4">
            <a:extLst>
              <a:ext uri="{FF2B5EF4-FFF2-40B4-BE49-F238E27FC236}">
                <a16:creationId xmlns:a16="http://schemas.microsoft.com/office/drawing/2014/main" id="{BA5D15DF-B15D-803A-F037-6BD502E6678D}"/>
              </a:ext>
            </a:extLst>
          </p:cNvPr>
          <p:cNvSpPr txBox="1"/>
          <p:nvPr/>
        </p:nvSpPr>
        <p:spPr>
          <a:xfrm>
            <a:off x="858417" y="751504"/>
            <a:ext cx="7569460"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Benefits of AI-Powered Heart-Risk Calculators</a:t>
            </a:r>
          </a:p>
        </p:txBody>
      </p:sp>
      <p:pic>
        <p:nvPicPr>
          <p:cNvPr id="7" name="Picture 6" descr="A picture containing text&#10;&#10;Description automatically generated">
            <a:extLst>
              <a:ext uri="{FF2B5EF4-FFF2-40B4-BE49-F238E27FC236}">
                <a16:creationId xmlns:a16="http://schemas.microsoft.com/office/drawing/2014/main" id="{CCF0B225-08C6-40FA-5A24-336A352F22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7241" y="1510948"/>
            <a:ext cx="3611039" cy="4306197"/>
          </a:xfrm>
          <a:prstGeom prst="rect">
            <a:avLst/>
          </a:prstGeom>
        </p:spPr>
      </p:pic>
    </p:spTree>
    <p:extLst>
      <p:ext uri="{BB962C8B-B14F-4D97-AF65-F5344CB8AC3E}">
        <p14:creationId xmlns:p14="http://schemas.microsoft.com/office/powerpoint/2010/main" val="3969795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0"/>
            <a:ext cx="12191979" cy="6857989"/>
          </a:xfrm>
          <a:prstGeom prst="rect">
            <a:avLst/>
          </a:prstGeom>
        </p:spPr>
      </p:pic>
      <p:sp>
        <p:nvSpPr>
          <p:cNvPr id="3" name="TextBox 2">
            <a:extLst>
              <a:ext uri="{FF2B5EF4-FFF2-40B4-BE49-F238E27FC236}">
                <a16:creationId xmlns:a16="http://schemas.microsoft.com/office/drawing/2014/main" id="{920B2F6A-A59C-8610-5D8F-8CF9DFAB4E19}"/>
              </a:ext>
            </a:extLst>
          </p:cNvPr>
          <p:cNvSpPr txBox="1"/>
          <p:nvPr/>
        </p:nvSpPr>
        <p:spPr>
          <a:xfrm>
            <a:off x="820164" y="1429909"/>
            <a:ext cx="5722876" cy="4493538"/>
          </a:xfrm>
          <a:prstGeom prst="rect">
            <a:avLst/>
          </a:prstGeom>
          <a:noFill/>
        </p:spPr>
        <p:txBody>
          <a:bodyPr wrap="square">
            <a:spAutoFit/>
          </a:bodyPr>
          <a:lstStyle/>
          <a:p>
            <a:r>
              <a:rPr lang="en-US" sz="2200" dirty="0">
                <a:cs typeface="Times New Roman" panose="02020603050405020304" pitchFamily="18" charset="0"/>
              </a:rPr>
              <a:t>AI-powered heart-risk calculators are just one example of how AI is transforming healthcare. In the future, we can expect to see even more sophisticated applications of AI in areas such as diagnosis, treatment planning, and drug discovery.</a:t>
            </a:r>
          </a:p>
          <a:p>
            <a:r>
              <a:rPr lang="en-US" sz="2200" dirty="0">
                <a:cs typeface="Times New Roman" panose="02020603050405020304" pitchFamily="18" charset="0"/>
              </a:rPr>
              <a:t>While there are concerns about the ethical implications of using AI in healthcare, such as data privacy and bias, the potential benefits are too great to ignore. As AI continues to evolve, it has the potential to revolutionize the way we approach healthcare and improve outcomes for patients worldwide.</a:t>
            </a:r>
          </a:p>
        </p:txBody>
      </p:sp>
      <p:sp>
        <p:nvSpPr>
          <p:cNvPr id="5" name="TextBox 4">
            <a:extLst>
              <a:ext uri="{FF2B5EF4-FFF2-40B4-BE49-F238E27FC236}">
                <a16:creationId xmlns:a16="http://schemas.microsoft.com/office/drawing/2014/main" id="{9E81484A-1FF7-F5A1-FE8B-BA397D87A338}"/>
              </a:ext>
            </a:extLst>
          </p:cNvPr>
          <p:cNvSpPr txBox="1"/>
          <p:nvPr/>
        </p:nvSpPr>
        <p:spPr>
          <a:xfrm>
            <a:off x="820164" y="720376"/>
            <a:ext cx="6172200"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The Future of AI in Healthcare</a:t>
            </a:r>
          </a:p>
        </p:txBody>
      </p:sp>
      <p:pic>
        <p:nvPicPr>
          <p:cNvPr id="7" name="Picture 6" descr="A picture containing indoor&#10;&#10;Description automatically generated">
            <a:extLst>
              <a:ext uri="{FF2B5EF4-FFF2-40B4-BE49-F238E27FC236}">
                <a16:creationId xmlns:a16="http://schemas.microsoft.com/office/drawing/2014/main" id="{EAA1F4CC-89EA-C61A-2ACE-6AA5720FE0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6226" y="1429909"/>
            <a:ext cx="4095547" cy="4562824"/>
          </a:xfrm>
          <a:prstGeom prst="rect">
            <a:avLst/>
          </a:prstGeom>
        </p:spPr>
      </p:pic>
    </p:spTree>
    <p:extLst>
      <p:ext uri="{BB962C8B-B14F-4D97-AF65-F5344CB8AC3E}">
        <p14:creationId xmlns:p14="http://schemas.microsoft.com/office/powerpoint/2010/main" val="3222439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3" name="TextBox 2">
            <a:extLst>
              <a:ext uri="{FF2B5EF4-FFF2-40B4-BE49-F238E27FC236}">
                <a16:creationId xmlns:a16="http://schemas.microsoft.com/office/drawing/2014/main" id="{6D225744-970F-1BFE-0600-AC6F0C64E79F}"/>
              </a:ext>
            </a:extLst>
          </p:cNvPr>
          <p:cNvSpPr txBox="1"/>
          <p:nvPr/>
        </p:nvSpPr>
        <p:spPr>
          <a:xfrm>
            <a:off x="693189" y="1358037"/>
            <a:ext cx="5593420" cy="4832092"/>
          </a:xfrm>
          <a:prstGeom prst="rect">
            <a:avLst/>
          </a:prstGeom>
          <a:noFill/>
        </p:spPr>
        <p:txBody>
          <a:bodyPr wrap="square">
            <a:spAutoFit/>
          </a:bodyPr>
          <a:lstStyle/>
          <a:p>
            <a:endParaRPr lang="en-US" sz="2200" b="1" dirty="0"/>
          </a:p>
          <a:p>
            <a:r>
              <a:rPr lang="en-US" sz="2200" dirty="0"/>
              <a:t>AI-powered heart-risk calculators have the potential to transform the way we approach heart disease prevention and management. By providing more accurate risk assessments and personalized prevention strategies, these calculators can improve outcomes for patients and reduce healthcare costs.</a:t>
            </a:r>
          </a:p>
          <a:p>
            <a:r>
              <a:rPr lang="en-US" sz="2200" dirty="0"/>
              <a:t>As AI technology continues to evolve, we can expect to see even more innovative applications of AI in healthcare. While there are challenges and ethical concerns to address, the potential benefits are too great to ignore.</a:t>
            </a:r>
          </a:p>
        </p:txBody>
      </p:sp>
      <p:sp>
        <p:nvSpPr>
          <p:cNvPr id="5" name="TextBox 4">
            <a:extLst>
              <a:ext uri="{FF2B5EF4-FFF2-40B4-BE49-F238E27FC236}">
                <a16:creationId xmlns:a16="http://schemas.microsoft.com/office/drawing/2014/main" id="{34222349-4286-7B0A-EAA2-6EA077BBB62A}"/>
              </a:ext>
            </a:extLst>
          </p:cNvPr>
          <p:cNvSpPr txBox="1"/>
          <p:nvPr/>
        </p:nvSpPr>
        <p:spPr>
          <a:xfrm>
            <a:off x="693189" y="834817"/>
            <a:ext cx="6172200"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Conclusion</a:t>
            </a:r>
          </a:p>
        </p:txBody>
      </p:sp>
      <p:pic>
        <p:nvPicPr>
          <p:cNvPr id="7" name="Picture 6" descr="A large crowd of people at a concert&#10;&#10;Description automatically generated with low confidence">
            <a:extLst>
              <a:ext uri="{FF2B5EF4-FFF2-40B4-BE49-F238E27FC236}">
                <a16:creationId xmlns:a16="http://schemas.microsoft.com/office/drawing/2014/main" id="{0C4B98DE-9006-8802-1B17-8D5407B8FB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9776" y="1544010"/>
            <a:ext cx="3943422" cy="4460146"/>
          </a:xfrm>
          <a:prstGeom prst="rect">
            <a:avLst/>
          </a:prstGeom>
        </p:spPr>
      </p:pic>
    </p:spTree>
    <p:extLst>
      <p:ext uri="{BB962C8B-B14F-4D97-AF65-F5344CB8AC3E}">
        <p14:creationId xmlns:p14="http://schemas.microsoft.com/office/powerpoint/2010/main" val="1069986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twork Technology Background">
            <a:extLst>
              <a:ext uri="{FF2B5EF4-FFF2-40B4-BE49-F238E27FC236}">
                <a16:creationId xmlns:a16="http://schemas.microsoft.com/office/drawing/2014/main" id="{40245232-87AB-30D9-6C9D-0B6AD9AC15B1}"/>
              </a:ext>
            </a:extLst>
          </p:cNvPr>
          <p:cNvPicPr>
            <a:picLocks noChangeAspect="1"/>
          </p:cNvPicPr>
          <p:nvPr/>
        </p:nvPicPr>
        <p:blipFill rotWithShape="1">
          <a:blip r:embed="rId2">
            <a:alphaModFix amt="50000"/>
          </a:blip>
          <a:srcRect b="3434"/>
          <a:stretch/>
        </p:blipFill>
        <p:spPr>
          <a:xfrm>
            <a:off x="21" y="11"/>
            <a:ext cx="12191979" cy="6857989"/>
          </a:xfrm>
          <a:prstGeom prst="rect">
            <a:avLst/>
          </a:prstGeom>
        </p:spPr>
      </p:pic>
      <p:sp>
        <p:nvSpPr>
          <p:cNvPr id="4" name="TextBox 3">
            <a:extLst>
              <a:ext uri="{FF2B5EF4-FFF2-40B4-BE49-F238E27FC236}">
                <a16:creationId xmlns:a16="http://schemas.microsoft.com/office/drawing/2014/main" id="{C93FF1D7-D039-F22F-32E3-23BB715E30C4}"/>
              </a:ext>
            </a:extLst>
          </p:cNvPr>
          <p:cNvSpPr txBox="1"/>
          <p:nvPr/>
        </p:nvSpPr>
        <p:spPr>
          <a:xfrm>
            <a:off x="3048000" y="2798762"/>
            <a:ext cx="6096000" cy="906274"/>
          </a:xfrm>
          <a:prstGeom prst="rect">
            <a:avLst/>
          </a:prstGeom>
          <a:noFill/>
        </p:spPr>
        <p:txBody>
          <a:bodyPr wrap="square">
            <a:spAutoFit/>
          </a:bodyPr>
          <a:lstStyle/>
          <a:p>
            <a:pPr algn="ctr">
              <a:lnSpc>
                <a:spcPct val="115000"/>
              </a:lnSpc>
              <a:spcAft>
                <a:spcPts val="1200"/>
              </a:spcAft>
            </a:pPr>
            <a:r>
              <a:rPr lang="en-GB" sz="5000" b="1" dirty="0">
                <a:effectLst/>
                <a:latin typeface="Times New Roman" panose="02020603050405020304" pitchFamily="18" charset="0"/>
                <a:ea typeface="Calibri" panose="020F0502020204030204" pitchFamily="34" charset="0"/>
              </a:rPr>
              <a:t>THANK YOU</a:t>
            </a:r>
            <a:endParaRPr lang="en-IN" sz="50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805600383"/>
      </p:ext>
    </p:extLst>
  </p:cSld>
  <p:clrMapOvr>
    <a:masterClrMapping/>
  </p:clrMapOvr>
</p:sld>
</file>

<file path=ppt/theme/theme1.xml><?xml version="1.0" encoding="utf-8"?>
<a:theme xmlns:a="http://schemas.openxmlformats.org/drawingml/2006/main" name="PortalVTI">
  <a:themeElements>
    <a:clrScheme name="Earth">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101</TotalTime>
  <Words>675</Words>
  <Application>Microsoft Office PowerPoint</Application>
  <PresentationFormat>Widescreen</PresentationFormat>
  <Paragraphs>44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Times New Roman</vt:lpstr>
      <vt:lpstr>Trade Gothic Next Cond</vt:lpstr>
      <vt:lpstr>Trade Gothic Next Light</vt:lpstr>
      <vt:lpstr>PortalVTI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Mohammed Faizan</dc:creator>
  <cp:lastModifiedBy>Mohammed Faizan</cp:lastModifiedBy>
  <cp:revision>3</cp:revision>
  <dcterms:created xsi:type="dcterms:W3CDTF">2023-04-18T17:56:00Z</dcterms:created>
  <dcterms:modified xsi:type="dcterms:W3CDTF">2023-04-19T08:05:04Z</dcterms:modified>
</cp:coreProperties>
</file>

<file path=docProps/thumbnail.jpeg>
</file>